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24384000" cy="13716000"/>
  <p:notesSz cx="6858000" cy="9144000"/>
  <p:embeddedFontLst>
    <p:embeddedFont>
      <p:font typeface="Google Sans" panose="020B0503030502040204" pitchFamily="34" charset="0"/>
      <p:regular r:id="rId23"/>
      <p:bold r:id="rId24"/>
      <p:italic r:id="rId25"/>
      <p:boldItalic r:id="rId26"/>
    </p:embeddedFont>
    <p:embeddedFont>
      <p:font typeface="Helvetica Neue" panose="020B0604020202020204" charset="0"/>
      <p:regular r:id="rId27"/>
      <p:bold r:id="rId28"/>
      <p:italic r:id="rId29"/>
      <p:boldItalic r:id="rId30"/>
    </p:embeddedFont>
    <p:embeddedFont>
      <p:font typeface="Open Sans" panose="020B0606030504020204" pitchFamily="34" charset="0"/>
      <p:regular r:id="rId31"/>
      <p:bold r:id="rId32"/>
      <p:italic r:id="rId33"/>
      <p:boldItalic r:id="rId34"/>
    </p:embeddedFont>
    <p:embeddedFont>
      <p:font typeface="Open Sans Light" panose="020B0306030504020204" pitchFamily="34" charset="0"/>
      <p:regular r:id="rId35"/>
      <p:bold r:id="rId36"/>
      <p:italic r:id="rId37"/>
      <p:boldItalic r:id="rId38"/>
    </p:embeddedFont>
    <p:embeddedFont>
      <p:font typeface="Roboto Mono" panose="00000009000000000000" pitchFamily="49" charset="0"/>
      <p:regular r:id="rId39"/>
      <p:bold r:id="rId40"/>
      <p:italic r:id="rId41"/>
      <p:boldItalic r:id="rId42"/>
    </p:embeddedFont>
    <p:embeddedFont>
      <p:font typeface="Roboto Mono Medium" panose="00000009000000000000" pitchFamily="49" charset="0"/>
      <p:regular r:id="rId43"/>
      <p:bold r:id="rId44"/>
      <p:italic r:id="rId45"/>
      <p:boldItalic r:id="rId46"/>
    </p:embeddedFont>
    <p:embeddedFont>
      <p:font typeface="Verdana" panose="020B0604030504040204" pitchFamily="34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1" d="100"/>
          <a:sy n="41" d="100"/>
        </p:scale>
        <p:origin x="691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font" Target="fonts/font20.fntdata"/><Relationship Id="rId47" Type="http://schemas.openxmlformats.org/officeDocument/2006/relationships/font" Target="fonts/font25.fntdata"/><Relationship Id="rId50" Type="http://schemas.openxmlformats.org/officeDocument/2006/relationships/font" Target="fonts/font2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7.fntdata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font" Target="fonts/font23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font" Target="fonts/font22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font" Target="fonts/font21.fntdata"/><Relationship Id="rId48" Type="http://schemas.openxmlformats.org/officeDocument/2006/relationships/font" Target="fonts/font26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openxmlformats.org/officeDocument/2006/relationships/font" Target="fonts/font24.fntdata"/><Relationship Id="rId20" Type="http://schemas.openxmlformats.org/officeDocument/2006/relationships/slide" Target="slides/slide19.xml"/><Relationship Id="rId41" Type="http://schemas.openxmlformats.org/officeDocument/2006/relationships/font" Target="fonts/font19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49" Type="http://schemas.openxmlformats.org/officeDocument/2006/relationships/font" Target="fonts/font2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bd4ac5bf46_0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gbd4ac5bf46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08ea1370a8_0_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208ea1370a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08ea1370a8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08ea1370a8_1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08ea1370a8_0_3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g208ea1370a8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08ea1370a8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08ea1370a8_1_2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08ea1370a8_2_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208ea1370a8_2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1cff40ee97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g21cff40ee97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08ea1370a8_1_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An API provides abstractions to the user in form of functions and objects so that they can easily use them, without worrying about the underlying implementation.</a:t>
            </a:r>
            <a:endParaRPr/>
          </a:p>
        </p:txBody>
      </p:sp>
      <p:sp>
        <p:nvSpPr>
          <p:cNvPr id="210" name="Google Shape;210;g208ea1370a8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1cff40ee97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1cff40ee97_1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Events: Whenever the state of an HTML element changes, an event is triggered.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Event Listeners: Functions that can be attached to elements and are triggered when an event occurs.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1cff40ee97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1cff40ee97_1_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1cff40ee97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1cff40ee97_1_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2e4655570_1_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g42e4655570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26658012ee_2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226658012ee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08ea1370a8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08ea1370a8_1_2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2e4655570_1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g42e4655570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08ea1370a8_0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g208ea1370a8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08ea1370a8_0_5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g208ea1370a8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08ea1370a8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08ea1370a8_1_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08ea1370a8_0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208ea1370a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08ea1370a8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08ea1370a8_0_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Red">
  <p:cSld name="Title, Subtitle, &amp; Bullets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Yellow">
  <p:cSld name="Title, Subtitle, &amp; Bullets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5" name="Google Shape;55;p12"/>
          <p:cNvSpPr txBox="1"/>
          <p:nvPr/>
        </p:nvSpPr>
        <p:spPr>
          <a:xfrm>
            <a:off x="0" y="0"/>
            <a:ext cx="3000000" cy="82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body" idx="1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de">
  <p:cSld name="Quote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Blue">
  <p:cSld name="Title, Subtitle, &amp; Bullets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2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Green">
  <p:cSld name="Title, Subtitle, &amp; Bullets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2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Red">
  <p:cSld name="Title, Subtitle, &amp; Bullets_1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ubTitle" idx="2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Yellow">
  <p:cSld name="Title, Subtitle, &amp; Bullets_1_2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1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subTitle" idx="2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2 - Blue">
  <p:cSld name="Title, Subtitle, &amp; Bullets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subTitle" idx="2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2 - Green ">
  <p:cSld name="Title, Subtitle, &amp; Bullets_1_2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>
            <a:spLocks noGrp="1"/>
          </p:cNvSpPr>
          <p:nvPr>
            <p:ph type="body" idx="1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subTitle" idx="2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2 - Red">
  <p:cSld name="Title, Subtitle, &amp; Bullets_1_2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9" name="Google Shape;89;p20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body" idx="1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91" name="Google Shape;91;p20"/>
          <p:cNvSpPr txBox="1">
            <a:spLocks noGrp="1"/>
          </p:cNvSpPr>
          <p:nvPr>
            <p:ph type="subTitle" idx="2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Green">
  <p:cSld name="Title, Subtitle, &amp; Bullets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2427925" y="4513800"/>
            <a:ext cx="143106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5929600" y="8096125"/>
            <a:ext cx="105483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2"/>
          </p:nvPr>
        </p:nvSpPr>
        <p:spPr>
          <a:xfrm>
            <a:off x="2663900" y="6090325"/>
            <a:ext cx="105483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2 - Yellow">
  <p:cSld name="Title, Subtitle, &amp; Bullets_1_2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/>
        </p:nvSpPr>
        <p:spPr>
          <a:xfrm>
            <a:off x="1160400" y="3195450"/>
            <a:ext cx="21906300" cy="1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" name="Google Shape;94;p21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body" idx="1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subTitle" idx="2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Blue">
  <p:cSld name="Quote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>
            <a:spLocks noGrp="1"/>
          </p:cNvSpPr>
          <p:nvPr>
            <p:ph type="title"/>
          </p:nvPr>
        </p:nvSpPr>
        <p:spPr>
          <a:xfrm>
            <a:off x="4831575" y="4041275"/>
            <a:ext cx="145713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99" name="Google Shape;99;p22"/>
          <p:cNvSpPr txBox="1">
            <a:spLocks noGrp="1"/>
          </p:cNvSpPr>
          <p:nvPr>
            <p:ph type="subTitle" idx="1"/>
          </p:nvPr>
        </p:nvSpPr>
        <p:spPr>
          <a:xfrm>
            <a:off x="5068350" y="9657450"/>
            <a:ext cx="148587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Yellow">
  <p:cSld name="Quote_3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3"/>
          <p:cNvSpPr txBox="1">
            <a:spLocks noGrp="1"/>
          </p:cNvSpPr>
          <p:nvPr>
            <p:ph type="title"/>
          </p:nvPr>
        </p:nvSpPr>
        <p:spPr>
          <a:xfrm>
            <a:off x="4831575" y="4041275"/>
            <a:ext cx="145713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02" name="Google Shape;102;p23"/>
          <p:cNvSpPr txBox="1">
            <a:spLocks noGrp="1"/>
          </p:cNvSpPr>
          <p:nvPr>
            <p:ph type="subTitle" idx="1"/>
          </p:nvPr>
        </p:nvSpPr>
        <p:spPr>
          <a:xfrm>
            <a:off x="5068350" y="9657450"/>
            <a:ext cx="148587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Green">
  <p:cSld name="Quote_3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4"/>
          <p:cNvSpPr txBox="1">
            <a:spLocks noGrp="1"/>
          </p:cNvSpPr>
          <p:nvPr>
            <p:ph type="title"/>
          </p:nvPr>
        </p:nvSpPr>
        <p:spPr>
          <a:xfrm>
            <a:off x="4831575" y="4041275"/>
            <a:ext cx="145713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05" name="Google Shape;105;p24"/>
          <p:cNvSpPr txBox="1">
            <a:spLocks noGrp="1"/>
          </p:cNvSpPr>
          <p:nvPr>
            <p:ph type="subTitle" idx="1"/>
          </p:nvPr>
        </p:nvSpPr>
        <p:spPr>
          <a:xfrm>
            <a:off x="5068350" y="9657450"/>
            <a:ext cx="148587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Red">
  <p:cSld name="Quote_3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4831575" y="4041275"/>
            <a:ext cx="145713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08" name="Google Shape;108;p25"/>
          <p:cNvSpPr txBox="1">
            <a:spLocks noGrp="1"/>
          </p:cNvSpPr>
          <p:nvPr>
            <p:ph type="subTitle" idx="1"/>
          </p:nvPr>
        </p:nvSpPr>
        <p:spPr>
          <a:xfrm>
            <a:off x="5068350" y="9657450"/>
            <a:ext cx="148587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Red">
  <p:cSld name="Title, Subtitle, &amp; Bullets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2427925" y="4513800"/>
            <a:ext cx="143106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5929600" y="8096125"/>
            <a:ext cx="105483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ubTitle" idx="2"/>
          </p:nvPr>
        </p:nvSpPr>
        <p:spPr>
          <a:xfrm>
            <a:off x="2663900" y="6090325"/>
            <a:ext cx="105483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Yellow">
  <p:cSld name="Title, Subtitle, &amp; Bullets_1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2427925" y="4513800"/>
            <a:ext cx="143106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5929600" y="8096125"/>
            <a:ext cx="105483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2"/>
          </p:nvPr>
        </p:nvSpPr>
        <p:spPr>
          <a:xfrm>
            <a:off x="2663900" y="6090325"/>
            <a:ext cx="105483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Blue">
  <p:cSld name="Title, Subtitle, &amp; Bullets_1_2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2427925" y="4513800"/>
            <a:ext cx="143106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929600" y="8096125"/>
            <a:ext cx="105483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2663900" y="6090325"/>
            <a:ext cx="105483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lain">
  <p:cSld name="Title, Subtitle, &amp; Bulle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1203350" y="3095025"/>
            <a:ext cx="21906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ubTitle" idx="2"/>
          </p:nvPr>
        </p:nvSpPr>
        <p:spPr>
          <a:xfrm>
            <a:off x="1127150" y="3035275"/>
            <a:ext cx="22014000" cy="13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927050" y="1290125"/>
            <a:ext cx="209364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lain - Half slide">
  <p:cSld name="Title, Subtitle, &amp; Bullets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" name="Google Shape;34;p8"/>
          <p:cNvSpPr txBox="1">
            <a:spLocks noGrp="1"/>
          </p:cNvSpPr>
          <p:nvPr>
            <p:ph type="body" idx="1"/>
          </p:nvPr>
        </p:nvSpPr>
        <p:spPr>
          <a:xfrm>
            <a:off x="1203350" y="4249150"/>
            <a:ext cx="88350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927050" y="1290125"/>
            <a:ext cx="93876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1127150" y="3035275"/>
            <a:ext cx="8835000" cy="13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75787B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/>
          <p:nvPr/>
        </p:nvSpPr>
        <p:spPr>
          <a:xfrm>
            <a:off x="12262975" y="12150"/>
            <a:ext cx="12120900" cy="13716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Blue">
  <p:cSld name="Title, Subtitle, &amp; Bullets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1A73E8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2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Green">
  <p:cSld name="Title, Subtitle, &amp; Bullets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Google Sans"/>
              <a:buNone/>
              <a:defRPr sz="75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 algn="r" rtl="0">
              <a:buNone/>
              <a:defRPr sz="2700">
                <a:solidFill>
                  <a:schemeClr val="dk2"/>
                </a:solidFill>
              </a:defRPr>
            </a:lvl1pPr>
            <a:lvl2pPr lvl="1" algn="r" rtl="0">
              <a:buNone/>
              <a:defRPr sz="2700">
                <a:solidFill>
                  <a:schemeClr val="dk2"/>
                </a:solidFill>
              </a:defRPr>
            </a:lvl2pPr>
            <a:lvl3pPr lvl="2" algn="r" rtl="0">
              <a:buNone/>
              <a:defRPr sz="2700">
                <a:solidFill>
                  <a:schemeClr val="dk2"/>
                </a:solidFill>
              </a:defRPr>
            </a:lvl3pPr>
            <a:lvl4pPr lvl="3" algn="r" rtl="0">
              <a:buNone/>
              <a:defRPr sz="2700">
                <a:solidFill>
                  <a:schemeClr val="dk2"/>
                </a:solidFill>
              </a:defRPr>
            </a:lvl4pPr>
            <a:lvl5pPr lvl="4" algn="r" rtl="0">
              <a:buNone/>
              <a:defRPr sz="2700">
                <a:solidFill>
                  <a:schemeClr val="dk2"/>
                </a:solidFill>
              </a:defRPr>
            </a:lvl5pPr>
            <a:lvl6pPr lvl="5" algn="r" rtl="0">
              <a:buNone/>
              <a:defRPr sz="2700">
                <a:solidFill>
                  <a:schemeClr val="dk2"/>
                </a:solidFill>
              </a:defRPr>
            </a:lvl6pPr>
            <a:lvl7pPr lvl="6" algn="r" rtl="0">
              <a:buNone/>
              <a:defRPr sz="2700">
                <a:solidFill>
                  <a:schemeClr val="dk2"/>
                </a:solidFill>
              </a:defRPr>
            </a:lvl7pPr>
            <a:lvl8pPr lvl="7" algn="r" rtl="0">
              <a:buNone/>
              <a:defRPr sz="2700">
                <a:solidFill>
                  <a:schemeClr val="dk2"/>
                </a:solidFill>
              </a:defRPr>
            </a:lvl8pPr>
            <a:lvl9pPr lvl="8" algn="r" rtl="0">
              <a:buNone/>
              <a:defRPr sz="27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203350" y="3095025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Char char="●"/>
              <a:defRPr sz="48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Char char="○"/>
              <a:defRPr sz="48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Char char="■"/>
              <a:defRPr sz="36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Char char="●"/>
              <a:defRPr sz="36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○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■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●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○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■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j-bunsha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Vidhish-Trivedi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codepen.io/vidhish17/pen/NWLMygj" TargetMode="External"/><Relationship Id="rId4" Type="http://schemas.openxmlformats.org/officeDocument/2006/relationships/hyperlink" Target="https://codepen.io/vidhish17/pen/poOVaEW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idhish-Trivedi/GDSC-WC4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j-bunsha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Vidhish-Trivedi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6"/>
          <p:cNvSpPr txBox="1">
            <a:spLocks noGrp="1"/>
          </p:cNvSpPr>
          <p:nvPr>
            <p:ph type="title"/>
          </p:nvPr>
        </p:nvSpPr>
        <p:spPr>
          <a:xfrm>
            <a:off x="2427925" y="4513800"/>
            <a:ext cx="14310600" cy="20316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 to JavaScript			</a:t>
            </a:r>
            <a:endParaRPr/>
          </a:p>
        </p:txBody>
      </p:sp>
      <p:sp>
        <p:nvSpPr>
          <p:cNvPr id="114" name="Google Shape;114;p26"/>
          <p:cNvSpPr txBox="1">
            <a:spLocks noGrp="1"/>
          </p:cNvSpPr>
          <p:nvPr>
            <p:ph type="subTitle" idx="1"/>
          </p:nvPr>
        </p:nvSpPr>
        <p:spPr>
          <a:xfrm>
            <a:off x="2427925" y="7293750"/>
            <a:ext cx="6371700" cy="16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1"/>
                </a:solidFill>
              </a:rPr>
              <a:t>Raj Bunsha</a:t>
            </a:r>
            <a:endParaRPr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rgbClr val="1A73E8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>
              <a:solidFill>
                <a:srgbClr val="1A73E8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A73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A73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15" name="Google Shape;115;p26"/>
          <p:cNvSpPr txBox="1">
            <a:spLocks noGrp="1"/>
          </p:cNvSpPr>
          <p:nvPr>
            <p:ph type="subTitle" idx="2"/>
          </p:nvPr>
        </p:nvSpPr>
        <p:spPr>
          <a:xfrm>
            <a:off x="2663900" y="6090325"/>
            <a:ext cx="105483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Web Campaign Session-4</a:t>
            </a:r>
            <a:endParaRPr/>
          </a:p>
        </p:txBody>
      </p:sp>
      <p:sp>
        <p:nvSpPr>
          <p:cNvPr id="116" name="Google Shape;116;p26"/>
          <p:cNvSpPr txBox="1">
            <a:spLocks noGrp="1"/>
          </p:cNvSpPr>
          <p:nvPr>
            <p:ph type="subTitle" idx="1"/>
          </p:nvPr>
        </p:nvSpPr>
        <p:spPr>
          <a:xfrm>
            <a:off x="9470625" y="7293750"/>
            <a:ext cx="6133500" cy="16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1"/>
                </a:solidFill>
              </a:rPr>
              <a:t>Vidhish Trivedi</a:t>
            </a:r>
            <a:endParaRPr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>
              <a:solidFill>
                <a:srgbClr val="1A73E8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A73E8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5"/>
          <p:cNvSpPr txBox="1">
            <a:spLocks noGrp="1"/>
          </p:cNvSpPr>
          <p:nvPr>
            <p:ph type="subTitle" idx="1"/>
          </p:nvPr>
        </p:nvSpPr>
        <p:spPr>
          <a:xfrm>
            <a:off x="1095650" y="3035275"/>
            <a:ext cx="220140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for, while,do while, forEach. . .s</a:t>
            </a:r>
            <a:endParaRPr/>
          </a:p>
        </p:txBody>
      </p:sp>
      <p:sp>
        <p:nvSpPr>
          <p:cNvPr id="173" name="Google Shape;173;p35"/>
          <p:cNvSpPr txBox="1">
            <a:spLocks noGrp="1"/>
          </p:cNvSpPr>
          <p:nvPr>
            <p:ph type="body" idx="2"/>
          </p:nvPr>
        </p:nvSpPr>
        <p:spPr>
          <a:xfrm>
            <a:off x="11381525" y="5798375"/>
            <a:ext cx="7530300" cy="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while</a:t>
            </a:r>
            <a:endParaRPr sz="4000"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4" name="Google Shape;174;p35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192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Loops</a:t>
            </a:r>
            <a:endParaRPr/>
          </a:p>
        </p:txBody>
      </p:sp>
      <p:sp>
        <p:nvSpPr>
          <p:cNvPr id="175" name="Google Shape;175;p35"/>
          <p:cNvSpPr txBox="1"/>
          <p:nvPr/>
        </p:nvSpPr>
        <p:spPr>
          <a:xfrm>
            <a:off x="3205775" y="5798375"/>
            <a:ext cx="66159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latin typeface="Open Sans"/>
                <a:ea typeface="Open Sans"/>
                <a:cs typeface="Open Sans"/>
                <a:sym typeface="Open Sans"/>
              </a:rPr>
              <a:t>for</a:t>
            </a:r>
            <a:endParaRPr sz="40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6" name="Google Shape;176;p35"/>
          <p:cNvSpPr txBox="1"/>
          <p:nvPr/>
        </p:nvSpPr>
        <p:spPr>
          <a:xfrm>
            <a:off x="3205775" y="8059250"/>
            <a:ext cx="66159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latin typeface="Open Sans"/>
                <a:ea typeface="Open Sans"/>
                <a:cs typeface="Open Sans"/>
                <a:sym typeface="Open Sans"/>
              </a:rPr>
              <a:t>do while</a:t>
            </a:r>
            <a:endParaRPr sz="40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" name="Google Shape;177;p35"/>
          <p:cNvSpPr txBox="1"/>
          <p:nvPr/>
        </p:nvSpPr>
        <p:spPr>
          <a:xfrm>
            <a:off x="11220150" y="8059250"/>
            <a:ext cx="76917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latin typeface="Open Sans"/>
                <a:ea typeface="Open Sans"/>
                <a:cs typeface="Open Sans"/>
                <a:sym typeface="Open Sans"/>
              </a:rPr>
              <a:t>forEach</a:t>
            </a:r>
            <a:endParaRPr sz="4000"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234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6"/>
          <p:cNvSpPr/>
          <p:nvPr/>
        </p:nvSpPr>
        <p:spPr>
          <a:xfrm>
            <a:off x="1273800" y="962525"/>
            <a:ext cx="22383000" cy="113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i="1">
                <a:solidFill>
                  <a:srgbClr val="6D7187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//For loop , while loop and do while loop</a:t>
            </a:r>
            <a:endParaRPr sz="2600" i="1">
              <a:solidFill>
                <a:srgbClr val="6D7187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26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US" sz="26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600">
                <a:solidFill>
                  <a:srgbClr val="AE81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;i</a:t>
            </a:r>
            <a:r>
              <a:rPr lang="en-US" sz="26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2600">
                <a:solidFill>
                  <a:srgbClr val="AE81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;i</a:t>
            </a:r>
            <a:r>
              <a:rPr lang="en-US" sz="26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6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26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2600">
                <a:solidFill>
                  <a:srgbClr val="FFBD37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2600">
                <a:solidFill>
                  <a:srgbClr val="A6E22E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(i);</a:t>
            </a:r>
            <a:endParaRPr sz="26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6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>
              <a:solidFill>
                <a:srgbClr val="BBBBBB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2600">
                <a:solidFill>
                  <a:srgbClr val="AE81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6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26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2600">
                <a:solidFill>
                  <a:srgbClr val="FFBD37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2600">
                <a:solidFill>
                  <a:srgbClr val="A6E22E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2600">
                <a:solidFill>
                  <a:srgbClr val="FFF171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"hello"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26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26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6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6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>
              <a:solidFill>
                <a:srgbClr val="BBBBBB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do</a:t>
            </a:r>
            <a:endParaRPr sz="2600">
              <a:solidFill>
                <a:srgbClr val="F92672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26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2600">
                <a:solidFill>
                  <a:srgbClr val="FFBD37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2600">
                <a:solidFill>
                  <a:srgbClr val="A6E22E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2600">
                <a:solidFill>
                  <a:srgbClr val="FFF171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"hello"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26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26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6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-US" sz="26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2600">
                <a:solidFill>
                  <a:srgbClr val="AE81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26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>
              <a:solidFill>
                <a:srgbClr val="BBBBBB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array</a:t>
            </a:r>
            <a:r>
              <a:rPr lang="en-US" sz="26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US" sz="2600">
                <a:solidFill>
                  <a:srgbClr val="AE81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2600">
                <a:solidFill>
                  <a:srgbClr val="AE81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2600">
                <a:solidFill>
                  <a:srgbClr val="AE81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2600">
                <a:solidFill>
                  <a:srgbClr val="AE81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2600">
                <a:solidFill>
                  <a:srgbClr val="AE81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26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BD37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array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2600">
                <a:solidFill>
                  <a:srgbClr val="A6E22E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forEach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2600">
                <a:solidFill>
                  <a:srgbClr val="AE81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element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600" i="1">
                <a:solidFill>
                  <a:srgbClr val="66D9E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26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2600">
                <a:solidFill>
                  <a:srgbClr val="FFBD37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2600">
                <a:solidFill>
                  <a:srgbClr val="A6E22E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(element);</a:t>
            </a:r>
            <a:endParaRPr sz="26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});</a:t>
            </a:r>
            <a:endParaRPr sz="7200" i="1">
              <a:solidFill>
                <a:srgbClr val="6D7187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pic>
        <p:nvPicPr>
          <p:cNvPr id="183" name="Google Shape;18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00" y="12321725"/>
            <a:ext cx="7473900" cy="106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7"/>
          <p:cNvSpPr txBox="1">
            <a:spLocks noGrp="1"/>
          </p:cNvSpPr>
          <p:nvPr>
            <p:ph type="subTitle" idx="1"/>
          </p:nvPr>
        </p:nvSpPr>
        <p:spPr>
          <a:xfrm>
            <a:off x="1095650" y="3035275"/>
            <a:ext cx="220140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if, ==, !=, &gt;=, &gt;, &lt;, &lt;=, ===. . .</a:t>
            </a:r>
            <a:endParaRPr/>
          </a:p>
        </p:txBody>
      </p:sp>
      <p:sp>
        <p:nvSpPr>
          <p:cNvPr id="189" name="Google Shape;189;p37"/>
          <p:cNvSpPr txBox="1">
            <a:spLocks noGrp="1"/>
          </p:cNvSpPr>
          <p:nvPr>
            <p:ph type="body" idx="2"/>
          </p:nvPr>
        </p:nvSpPr>
        <p:spPr>
          <a:xfrm>
            <a:off x="1203350" y="4079650"/>
            <a:ext cx="21906300" cy="3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697176" lvl="0" indent="-67408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24"/>
              <a:buChar char="•"/>
            </a:pPr>
            <a:r>
              <a:rPr lang="en-US" sz="4906"/>
              <a:t>More or less the same as C.</a:t>
            </a:r>
            <a:endParaRPr sz="4906"/>
          </a:p>
          <a:p>
            <a:pPr marL="697176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906"/>
          </a:p>
          <a:p>
            <a:pPr marL="697176" lvl="0" indent="-59042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06"/>
              <a:buChar char="•"/>
            </a:pPr>
            <a:r>
              <a:rPr lang="en-US" sz="4906"/>
              <a:t>Triple equals ( === ) ?</a:t>
            </a:r>
            <a:endParaRPr sz="4906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7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192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Conditional Statements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234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8"/>
          <p:cNvSpPr/>
          <p:nvPr/>
        </p:nvSpPr>
        <p:spPr>
          <a:xfrm>
            <a:off x="1273800" y="962525"/>
            <a:ext cx="22383000" cy="113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1">
                <a:solidFill>
                  <a:srgbClr val="6D7187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// Conditionals</a:t>
            </a:r>
            <a:endParaRPr sz="4000" i="1">
              <a:solidFill>
                <a:srgbClr val="6D7187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US" sz="40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a</a:t>
            </a:r>
            <a:r>
              <a:rPr lang="en-US" sz="40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4000">
                <a:solidFill>
                  <a:srgbClr val="AE81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US" sz="40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40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sz="40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(a</a:t>
            </a:r>
            <a:r>
              <a:rPr lang="en-US" sz="40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en-US" sz="4000">
                <a:solidFill>
                  <a:srgbClr val="FFF171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"5"</a:t>
            </a:r>
            <a:r>
              <a:rPr lang="en-US" sz="40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40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40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4000">
                <a:solidFill>
                  <a:srgbClr val="FFBD37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US" sz="40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4000">
                <a:solidFill>
                  <a:srgbClr val="A6E22E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US" sz="40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4000">
                <a:solidFill>
                  <a:srgbClr val="FFF171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"First Conditional"</a:t>
            </a:r>
            <a:r>
              <a:rPr lang="en-US" sz="40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40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40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sz="40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(a</a:t>
            </a:r>
            <a:r>
              <a:rPr lang="en-US" sz="40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===</a:t>
            </a:r>
            <a:r>
              <a:rPr lang="en-US" sz="4000">
                <a:solidFill>
                  <a:srgbClr val="FFF171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"5"</a:t>
            </a:r>
            <a:r>
              <a:rPr lang="en-US" sz="40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40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40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4000">
                <a:solidFill>
                  <a:srgbClr val="FFBD37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US" sz="40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4000">
                <a:solidFill>
                  <a:srgbClr val="A6E22E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US" sz="40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4000">
                <a:solidFill>
                  <a:srgbClr val="FFF171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"Second Conditional"</a:t>
            </a:r>
            <a:r>
              <a:rPr lang="en-US" sz="40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40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40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 i="1">
              <a:solidFill>
                <a:srgbClr val="6D7187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96" name="Google Shape;19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00" y="12321725"/>
            <a:ext cx="7473900" cy="106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9088" y="867025"/>
            <a:ext cx="22685824" cy="1042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0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192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Adding Javascript to web pages</a:t>
            </a:r>
            <a:endParaRPr/>
          </a:p>
        </p:txBody>
      </p:sp>
      <p:sp>
        <p:nvSpPr>
          <p:cNvPr id="207" name="Google Shape;207;p40"/>
          <p:cNvSpPr txBox="1">
            <a:spLocks noGrp="1"/>
          </p:cNvSpPr>
          <p:nvPr>
            <p:ph type="body" idx="1"/>
          </p:nvPr>
        </p:nvSpPr>
        <p:spPr>
          <a:xfrm>
            <a:off x="482325" y="4079650"/>
            <a:ext cx="23463000" cy="40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4200" b="1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With the object model, JavaScript gets all the power it needs to create dynamic HTML:</a:t>
            </a:r>
            <a:endParaRPr sz="4200" b="1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46355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Open Sans"/>
              <a:buChar char="●"/>
            </a:pPr>
            <a:r>
              <a:rPr lang="en-US" sz="37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JavaScript can change all the HTML elements, attributes, and CSS styles in the page</a:t>
            </a:r>
            <a:endParaRPr sz="37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463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Open Sans"/>
              <a:buChar char="●"/>
            </a:pPr>
            <a:r>
              <a:rPr lang="en-US" sz="37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It can add / remove HTML elements and attributes</a:t>
            </a:r>
            <a:endParaRPr sz="37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463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Open Sans"/>
              <a:buChar char="●"/>
            </a:pPr>
            <a:r>
              <a:rPr lang="en-US" sz="37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It react to all existing HTML events in the page</a:t>
            </a:r>
            <a:endParaRPr sz="37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463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Open Sans"/>
              <a:buChar char="●"/>
            </a:pPr>
            <a:r>
              <a:rPr lang="en-US" sz="37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It can create new HTML events in the page</a:t>
            </a:r>
            <a:endParaRPr sz="3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1"/>
          <p:cNvSpPr txBox="1">
            <a:spLocks noGrp="1"/>
          </p:cNvSpPr>
          <p:nvPr>
            <p:ph type="subTitle" idx="1"/>
          </p:nvPr>
        </p:nvSpPr>
        <p:spPr>
          <a:xfrm>
            <a:off x="1095650" y="3035275"/>
            <a:ext cx="22014000" cy="16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DOM?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41"/>
          <p:cNvSpPr txBox="1">
            <a:spLocks noGrp="1"/>
          </p:cNvSpPr>
          <p:nvPr>
            <p:ph type="body" idx="2"/>
          </p:nvPr>
        </p:nvSpPr>
        <p:spPr>
          <a:xfrm>
            <a:off x="1203350" y="4079650"/>
            <a:ext cx="14298000" cy="54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697176" lvl="0" indent="-590427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06"/>
              <a:buChar char="•"/>
            </a:pPr>
            <a:r>
              <a:rPr lang="en-US" sz="4906" b="1">
                <a:latin typeface="Open Sans"/>
                <a:ea typeface="Open Sans"/>
                <a:cs typeface="Open Sans"/>
                <a:sym typeface="Open Sans"/>
              </a:rPr>
              <a:t>DOM</a:t>
            </a:r>
            <a:r>
              <a:rPr lang="en-US" sz="4906"/>
              <a:t> stands for document object model.</a:t>
            </a:r>
            <a:endParaRPr sz="4906"/>
          </a:p>
          <a:p>
            <a:pPr marL="697176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4906"/>
          </a:p>
          <a:p>
            <a:pPr marL="697176" lvl="0" indent="-590427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06"/>
              <a:buChar char="•"/>
            </a:pPr>
            <a:r>
              <a:rPr lang="en-US" sz="4906"/>
              <a:t>The </a:t>
            </a:r>
            <a:r>
              <a:rPr lang="en-US" sz="4906" b="1">
                <a:latin typeface="Open Sans"/>
                <a:ea typeface="Open Sans"/>
                <a:cs typeface="Open Sans"/>
                <a:sym typeface="Open Sans"/>
              </a:rPr>
              <a:t>HTML</a:t>
            </a:r>
            <a:r>
              <a:rPr lang="en-US" sz="4906"/>
              <a:t> </a:t>
            </a:r>
            <a:r>
              <a:rPr lang="en-US" sz="4906" b="1">
                <a:latin typeface="Open Sans"/>
                <a:ea typeface="Open Sans"/>
                <a:cs typeface="Open Sans"/>
                <a:sym typeface="Open Sans"/>
              </a:rPr>
              <a:t>DOM</a:t>
            </a:r>
            <a:r>
              <a:rPr lang="en-US" sz="4906"/>
              <a:t> API provides access to various browser features such as tabs and windows, CSS styles and stylesheets, browser history, and so forth.</a:t>
            </a:r>
            <a:endParaRPr sz="4906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41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192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DOM</a:t>
            </a:r>
            <a:endParaRPr/>
          </a:p>
        </p:txBody>
      </p:sp>
      <p:pic>
        <p:nvPicPr>
          <p:cNvPr id="215" name="Google Shape;21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22400" y="3883950"/>
            <a:ext cx="8186050" cy="594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2"/>
          <p:cNvSpPr txBox="1">
            <a:spLocks noGrp="1"/>
          </p:cNvSpPr>
          <p:nvPr>
            <p:ph type="subTitle" idx="1"/>
          </p:nvPr>
        </p:nvSpPr>
        <p:spPr>
          <a:xfrm>
            <a:off x="1095650" y="3035275"/>
            <a:ext cx="220140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are events managed?</a:t>
            </a:r>
            <a:endParaRPr/>
          </a:p>
        </p:txBody>
      </p:sp>
      <p:sp>
        <p:nvSpPr>
          <p:cNvPr id="221" name="Google Shape;221;p42"/>
          <p:cNvSpPr txBox="1">
            <a:spLocks noGrp="1"/>
          </p:cNvSpPr>
          <p:nvPr>
            <p:ph type="body" idx="2"/>
          </p:nvPr>
        </p:nvSpPr>
        <p:spPr>
          <a:xfrm>
            <a:off x="1203350" y="4079650"/>
            <a:ext cx="21906300" cy="83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49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Examples of HTML events:</a:t>
            </a:r>
            <a:endParaRPr sz="49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53975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4900"/>
              <a:buFont typeface="Open Sans"/>
              <a:buChar char="●"/>
            </a:pPr>
            <a:r>
              <a:rPr lang="en-US" sz="49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When a user clicks the mouse</a:t>
            </a:r>
            <a:endParaRPr sz="49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539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00"/>
              <a:buFont typeface="Open Sans"/>
              <a:buChar char="●"/>
            </a:pPr>
            <a:r>
              <a:rPr lang="en-US" sz="49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When a web page has loaded</a:t>
            </a:r>
            <a:endParaRPr sz="49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539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00"/>
              <a:buFont typeface="Open Sans"/>
              <a:buChar char="●"/>
            </a:pPr>
            <a:r>
              <a:rPr lang="en-US" sz="49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When an image has been loaded</a:t>
            </a:r>
            <a:endParaRPr sz="49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539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00"/>
              <a:buFont typeface="Open Sans"/>
              <a:buChar char="●"/>
            </a:pPr>
            <a:r>
              <a:rPr lang="en-US" sz="49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When the mouse moves over an element</a:t>
            </a:r>
            <a:endParaRPr sz="49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539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00"/>
              <a:buFont typeface="Open Sans"/>
              <a:buChar char="●"/>
            </a:pPr>
            <a:r>
              <a:rPr lang="en-US" sz="49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When an input field is changed</a:t>
            </a:r>
            <a:endParaRPr sz="49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539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00"/>
              <a:buFont typeface="Open Sans"/>
              <a:buChar char="●"/>
            </a:pPr>
            <a:r>
              <a:rPr lang="en-US" sz="49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When an HTML form is submitted</a:t>
            </a:r>
            <a:endParaRPr sz="49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539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00"/>
              <a:buFont typeface="Open Sans"/>
              <a:buChar char="●"/>
            </a:pPr>
            <a:r>
              <a:rPr lang="en-US" sz="49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When a user strokes a key</a:t>
            </a:r>
            <a:endParaRPr sz="49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endParaRPr sz="4900"/>
          </a:p>
        </p:txBody>
      </p:sp>
      <p:sp>
        <p:nvSpPr>
          <p:cNvPr id="222" name="Google Shape;222;p42"/>
          <p:cNvSpPr txBox="1">
            <a:spLocks noGrp="1"/>
          </p:cNvSpPr>
          <p:nvPr>
            <p:ph type="title"/>
          </p:nvPr>
        </p:nvSpPr>
        <p:spPr>
          <a:xfrm>
            <a:off x="962325" y="990400"/>
            <a:ext cx="21956100" cy="192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Event Listener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234"/>
        </a:solidFill>
        <a:effectLst/>
      </p:bgPr>
    </p:bg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3"/>
          <p:cNvSpPr/>
          <p:nvPr/>
        </p:nvSpPr>
        <p:spPr>
          <a:xfrm>
            <a:off x="1227625" y="4298100"/>
            <a:ext cx="9883800" cy="51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27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27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i="1">
                <a:solidFill>
                  <a:srgbClr val="A6E22E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#btn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27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2700">
                <a:solidFill>
                  <a:srgbClr val="66D9E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background-color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2700" i="1">
                <a:solidFill>
                  <a:srgbClr val="A6E22E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red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7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2700">
                <a:solidFill>
                  <a:srgbClr val="66D9E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2700" i="1">
                <a:solidFill>
                  <a:srgbClr val="A6E22E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white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7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2700">
                <a:solidFill>
                  <a:srgbClr val="66D9E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padding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2700">
                <a:solidFill>
                  <a:srgbClr val="AE81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US" sz="2700" i="1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px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7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2700">
                <a:solidFill>
                  <a:srgbClr val="66D9E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border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2700">
                <a:solidFill>
                  <a:srgbClr val="66D9E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7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2700">
                <a:solidFill>
                  <a:srgbClr val="66D9E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border-radius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2700">
                <a:solidFill>
                  <a:srgbClr val="AE81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US" sz="2700" i="1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px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7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2700">
                <a:solidFill>
                  <a:srgbClr val="66D9E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cursor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2700">
                <a:solidFill>
                  <a:srgbClr val="66D9E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pointer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7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7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/* Changing this into js */</a:t>
            </a:r>
            <a:endParaRPr sz="27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i="1">
                <a:solidFill>
                  <a:srgbClr val="A6E22E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#btn:hover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27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2700">
                <a:solidFill>
                  <a:srgbClr val="66D9E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background-color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2700" i="1">
                <a:solidFill>
                  <a:srgbClr val="A6E22E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green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7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7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27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2700" i="1">
              <a:solidFill>
                <a:srgbClr val="6D7187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28" name="Google Shape;22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00" y="12321725"/>
            <a:ext cx="7473900" cy="106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43"/>
          <p:cNvSpPr txBox="1"/>
          <p:nvPr/>
        </p:nvSpPr>
        <p:spPr>
          <a:xfrm>
            <a:off x="11619350" y="4298100"/>
            <a:ext cx="11799300" cy="56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//JS Equivalent code of :hover</a:t>
            </a:r>
            <a:endParaRPr sz="27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27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27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2700" i="1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btn </a:t>
            </a:r>
            <a:r>
              <a:rPr lang="en-US" sz="27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700">
                <a:solidFill>
                  <a:srgbClr val="FFBD37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2700">
                <a:solidFill>
                  <a:srgbClr val="A6E22E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2700">
                <a:solidFill>
                  <a:srgbClr val="FFF171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"btn"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27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2700">
                <a:solidFill>
                  <a:srgbClr val="FFBD37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btn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2700">
                <a:solidFill>
                  <a:srgbClr val="A6E22E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addEventListener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2700">
                <a:solidFill>
                  <a:srgbClr val="FFF171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"mouseover"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2700" i="1">
                <a:solidFill>
                  <a:srgbClr val="66D9E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(){</a:t>
            </a:r>
            <a:endParaRPr sz="27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2700">
                <a:solidFill>
                  <a:srgbClr val="FFBD37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btn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2700">
                <a:solidFill>
                  <a:srgbClr val="FFBD37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2700">
                <a:solidFill>
                  <a:srgbClr val="FFBD37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backgroundColor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7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700">
                <a:solidFill>
                  <a:srgbClr val="FFF171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"green"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7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    });</a:t>
            </a:r>
            <a:endParaRPr sz="27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2700">
                <a:solidFill>
                  <a:srgbClr val="FFBD37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btn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2700">
                <a:solidFill>
                  <a:srgbClr val="A6E22E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addEventListener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2700">
                <a:solidFill>
                  <a:srgbClr val="FFF171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"mouseout"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2700" i="1">
                <a:solidFill>
                  <a:srgbClr val="66D9E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(){</a:t>
            </a:r>
            <a:endParaRPr sz="27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2700">
                <a:solidFill>
                  <a:srgbClr val="FFBD37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btn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2700">
                <a:solidFill>
                  <a:srgbClr val="FFBD37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2700">
                <a:solidFill>
                  <a:srgbClr val="FFBD37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backgroundColor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7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700">
                <a:solidFill>
                  <a:srgbClr val="FFF171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"red"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7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    });</a:t>
            </a:r>
            <a:endParaRPr sz="27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27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en-US" sz="27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24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30" name="Google Shape;230;p43"/>
          <p:cNvSpPr txBox="1"/>
          <p:nvPr/>
        </p:nvSpPr>
        <p:spPr>
          <a:xfrm>
            <a:off x="8901150" y="10570300"/>
            <a:ext cx="63807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btnHover (codepen.io)</a:t>
            </a:r>
            <a:endParaRPr sz="48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31" name="Google Shape;231;p43"/>
          <p:cNvSpPr txBox="1"/>
          <p:nvPr/>
        </p:nvSpPr>
        <p:spPr>
          <a:xfrm>
            <a:off x="8222850" y="11444525"/>
            <a:ext cx="79383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5"/>
              </a:rPr>
              <a:t>EventsExample (codepen.io)</a:t>
            </a:r>
            <a:endParaRPr sz="45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4"/>
          <p:cNvSpPr txBox="1"/>
          <p:nvPr/>
        </p:nvSpPr>
        <p:spPr>
          <a:xfrm>
            <a:off x="2796750" y="4456800"/>
            <a:ext cx="18790500" cy="48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Hands-On</a:t>
            </a:r>
            <a:endParaRPr sz="3000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FFCEBF-B297-6423-53A4-D2A0CFAC6468}"/>
              </a:ext>
            </a:extLst>
          </p:cNvPr>
          <p:cNvSpPr txBox="1"/>
          <p:nvPr/>
        </p:nvSpPr>
        <p:spPr>
          <a:xfrm>
            <a:off x="3023117" y="8905257"/>
            <a:ext cx="130255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Starting code: </a:t>
            </a:r>
            <a:r>
              <a:rPr lang="en-IN" sz="4000" dirty="0">
                <a:hlinkClick r:id="rId3"/>
              </a:rPr>
              <a:t>Vidhish-Trivedi/GDSC-WC4 (github.com)</a:t>
            </a:r>
            <a:endParaRPr lang="en-IN" sz="4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7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192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Possibilities</a:t>
            </a:r>
            <a:endParaRPr/>
          </a:p>
        </p:txBody>
      </p:sp>
      <p:sp>
        <p:nvSpPr>
          <p:cNvPr id="122" name="Google Shape;122;p27"/>
          <p:cNvSpPr txBox="1">
            <a:spLocks noGrp="1"/>
          </p:cNvSpPr>
          <p:nvPr>
            <p:ph type="subTitle" idx="1"/>
          </p:nvPr>
        </p:nvSpPr>
        <p:spPr>
          <a:xfrm>
            <a:off x="2477575" y="4888700"/>
            <a:ext cx="170619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can JavaScript do?</a:t>
            </a:r>
            <a:endParaRPr/>
          </a:p>
        </p:txBody>
      </p:sp>
      <p:sp>
        <p:nvSpPr>
          <p:cNvPr id="123" name="Google Shape;123;p27"/>
          <p:cNvSpPr txBox="1">
            <a:spLocks noGrp="1"/>
          </p:cNvSpPr>
          <p:nvPr>
            <p:ph type="body" idx="2"/>
          </p:nvPr>
        </p:nvSpPr>
        <p:spPr>
          <a:xfrm>
            <a:off x="2477575" y="6102575"/>
            <a:ext cx="15843300" cy="46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Frontend development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Backend development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Games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Procedural Art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Machine learning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Web3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5"/>
          <p:cNvSpPr txBox="1">
            <a:spLocks noGrp="1"/>
          </p:cNvSpPr>
          <p:nvPr>
            <p:ph type="title"/>
          </p:nvPr>
        </p:nvSpPr>
        <p:spPr>
          <a:xfrm>
            <a:off x="2427925" y="4513800"/>
            <a:ext cx="14310600" cy="20316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Thanks For Attending!				</a:t>
            </a:r>
            <a:endParaRPr/>
          </a:p>
        </p:txBody>
      </p:sp>
      <p:sp>
        <p:nvSpPr>
          <p:cNvPr id="242" name="Google Shape;242;p45"/>
          <p:cNvSpPr txBox="1">
            <a:spLocks noGrp="1"/>
          </p:cNvSpPr>
          <p:nvPr>
            <p:ph type="subTitle" idx="1"/>
          </p:nvPr>
        </p:nvSpPr>
        <p:spPr>
          <a:xfrm>
            <a:off x="2427925" y="7293750"/>
            <a:ext cx="6371700" cy="16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1"/>
                </a:solidFill>
              </a:rPr>
              <a:t>Raj Bunsha</a:t>
            </a:r>
            <a:endParaRPr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rgbClr val="1A73E8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>
              <a:solidFill>
                <a:srgbClr val="1A73E8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A73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A73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243" name="Google Shape;243;p45"/>
          <p:cNvSpPr txBox="1">
            <a:spLocks noGrp="1"/>
          </p:cNvSpPr>
          <p:nvPr>
            <p:ph type="subTitle" idx="2"/>
          </p:nvPr>
        </p:nvSpPr>
        <p:spPr>
          <a:xfrm>
            <a:off x="2663900" y="6090325"/>
            <a:ext cx="105483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Happy Coding!</a:t>
            </a:r>
            <a:endParaRPr/>
          </a:p>
        </p:txBody>
      </p:sp>
      <p:sp>
        <p:nvSpPr>
          <p:cNvPr id="244" name="Google Shape;244;p45"/>
          <p:cNvSpPr txBox="1">
            <a:spLocks noGrp="1"/>
          </p:cNvSpPr>
          <p:nvPr>
            <p:ph type="subTitle" idx="1"/>
          </p:nvPr>
        </p:nvSpPr>
        <p:spPr>
          <a:xfrm>
            <a:off x="9470625" y="7293750"/>
            <a:ext cx="6133500" cy="16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1"/>
                </a:solidFill>
              </a:rPr>
              <a:t>Vidhish Trivedi</a:t>
            </a:r>
            <a:endParaRPr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>
              <a:solidFill>
                <a:srgbClr val="1A73E8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A73E8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8"/>
          <p:cNvSpPr txBox="1">
            <a:spLocks noGrp="1"/>
          </p:cNvSpPr>
          <p:nvPr>
            <p:ph type="title"/>
          </p:nvPr>
        </p:nvSpPr>
        <p:spPr>
          <a:xfrm>
            <a:off x="2574525" y="5913650"/>
            <a:ext cx="14542500" cy="23397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0" b="1"/>
              <a:t>DEMO</a:t>
            </a:r>
            <a:endParaRPr sz="12000"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>
            <a:spLocks noGrp="1"/>
          </p:cNvSpPr>
          <p:nvPr>
            <p:ph type="subTitle" idx="1"/>
          </p:nvPr>
        </p:nvSpPr>
        <p:spPr>
          <a:xfrm>
            <a:off x="1095650" y="3035275"/>
            <a:ext cx="220140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 will be familiar with the following by end of session</a:t>
            </a:r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body" idx="2"/>
          </p:nvPr>
        </p:nvSpPr>
        <p:spPr>
          <a:xfrm>
            <a:off x="1203350" y="4079650"/>
            <a:ext cx="21906300" cy="47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540157" algn="l" rtl="0">
              <a:spcBef>
                <a:spcPts val="0"/>
              </a:spcBef>
              <a:spcAft>
                <a:spcPts val="0"/>
              </a:spcAft>
              <a:buSzPts val="4906"/>
              <a:buChar char="●"/>
            </a:pPr>
            <a:r>
              <a:rPr lang="en-US" sz="4906"/>
              <a:t>What is JavaScript?</a:t>
            </a:r>
            <a:endParaRPr sz="4906"/>
          </a:p>
          <a:p>
            <a:pPr marL="457200" lvl="0" indent="-540157" algn="l" rtl="0">
              <a:spcBef>
                <a:spcPts val="0"/>
              </a:spcBef>
              <a:spcAft>
                <a:spcPts val="0"/>
              </a:spcAft>
              <a:buSzPts val="4906"/>
              <a:buChar char="●"/>
            </a:pPr>
            <a:r>
              <a:rPr lang="en-US" sz="4906"/>
              <a:t>Variables, loops and conditional statements</a:t>
            </a:r>
            <a:endParaRPr sz="4906"/>
          </a:p>
          <a:p>
            <a:pPr marL="457200" lvl="0" indent="-540157" algn="l" rtl="0">
              <a:spcBef>
                <a:spcPts val="0"/>
              </a:spcBef>
              <a:spcAft>
                <a:spcPts val="0"/>
              </a:spcAft>
              <a:buSzPts val="4906"/>
              <a:buChar char="●"/>
            </a:pPr>
            <a:r>
              <a:rPr lang="en-US" sz="4906"/>
              <a:t>Add JavaScript to web pages</a:t>
            </a:r>
            <a:endParaRPr sz="4906"/>
          </a:p>
          <a:p>
            <a:pPr marL="457200" lvl="0" indent="-540157" algn="l" rtl="0">
              <a:spcBef>
                <a:spcPts val="0"/>
              </a:spcBef>
              <a:spcAft>
                <a:spcPts val="0"/>
              </a:spcAft>
              <a:buSzPts val="4906"/>
              <a:buChar char="●"/>
            </a:pPr>
            <a:r>
              <a:rPr lang="en-US" sz="4906"/>
              <a:t>Document-object model (DOM)</a:t>
            </a:r>
            <a:endParaRPr sz="4906"/>
          </a:p>
          <a:p>
            <a:pPr marL="457200" lvl="0" indent="-540157" algn="l" rtl="0">
              <a:spcBef>
                <a:spcPts val="0"/>
              </a:spcBef>
              <a:spcAft>
                <a:spcPts val="0"/>
              </a:spcAft>
              <a:buSzPts val="4906"/>
              <a:buChar char="●"/>
            </a:pPr>
            <a:r>
              <a:rPr lang="en-US" sz="4906"/>
              <a:t>Event Listeners</a:t>
            </a:r>
            <a:endParaRPr sz="4906"/>
          </a:p>
          <a:p>
            <a:pPr marL="457200" lvl="0" indent="-540157" algn="l" rtl="0">
              <a:spcBef>
                <a:spcPts val="0"/>
              </a:spcBef>
              <a:spcAft>
                <a:spcPts val="0"/>
              </a:spcAft>
              <a:buSzPts val="4906"/>
              <a:buChar char="●"/>
            </a:pPr>
            <a:r>
              <a:rPr lang="en-US" sz="4906"/>
              <a:t>Demonstration</a:t>
            </a:r>
            <a:endParaRPr sz="4906"/>
          </a:p>
        </p:txBody>
      </p:sp>
      <p:sp>
        <p:nvSpPr>
          <p:cNvPr id="135" name="Google Shape;135;p29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192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Goals of this session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0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6042200" cy="192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JavaScript</a:t>
            </a:r>
            <a:endParaRPr/>
          </a:p>
        </p:txBody>
      </p:sp>
      <p:sp>
        <p:nvSpPr>
          <p:cNvPr id="141" name="Google Shape;141;p30"/>
          <p:cNvSpPr txBox="1">
            <a:spLocks noGrp="1"/>
          </p:cNvSpPr>
          <p:nvPr>
            <p:ph type="body" idx="2"/>
          </p:nvPr>
        </p:nvSpPr>
        <p:spPr>
          <a:xfrm>
            <a:off x="2477575" y="6102575"/>
            <a:ext cx="15843300" cy="38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JavaScript is a high-level, object-oriented, multi-paradigm programming language.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But what does that mean?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1"/>
          <p:cNvSpPr txBox="1">
            <a:spLocks noGrp="1"/>
          </p:cNvSpPr>
          <p:nvPr>
            <p:ph type="subTitle" idx="1"/>
          </p:nvPr>
        </p:nvSpPr>
        <p:spPr>
          <a:xfrm>
            <a:off x="1095650" y="3035275"/>
            <a:ext cx="220140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console.log() and functions</a:t>
            </a:r>
            <a:endParaRPr/>
          </a:p>
        </p:txBody>
      </p:sp>
      <p:sp>
        <p:nvSpPr>
          <p:cNvPr id="147" name="Google Shape;147;p31"/>
          <p:cNvSpPr txBox="1">
            <a:spLocks noGrp="1"/>
          </p:cNvSpPr>
          <p:nvPr>
            <p:ph type="body" idx="2"/>
          </p:nvPr>
        </p:nvSpPr>
        <p:spPr>
          <a:xfrm>
            <a:off x="1238850" y="4256600"/>
            <a:ext cx="21906300" cy="36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510312" algn="l" rtl="0">
              <a:spcBef>
                <a:spcPts val="0"/>
              </a:spcBef>
              <a:spcAft>
                <a:spcPts val="0"/>
              </a:spcAft>
              <a:buSzPts val="4436"/>
              <a:buChar char="●"/>
            </a:pPr>
            <a:r>
              <a:rPr lang="en-US" sz="4436" i="1"/>
              <a:t>console.log()</a:t>
            </a:r>
            <a:r>
              <a:rPr lang="en-US" sz="4436"/>
              <a:t> is similar to </a:t>
            </a:r>
            <a:r>
              <a:rPr lang="en-US" sz="4436" i="1"/>
              <a:t>print()</a:t>
            </a:r>
            <a:r>
              <a:rPr lang="en-US" sz="4436"/>
              <a:t> in python.</a:t>
            </a:r>
            <a:endParaRPr sz="4436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36"/>
          </a:p>
          <a:p>
            <a:pPr marL="457200" lvl="0" indent="-510312" algn="l" rtl="0">
              <a:spcBef>
                <a:spcPts val="0"/>
              </a:spcBef>
              <a:spcAft>
                <a:spcPts val="0"/>
              </a:spcAft>
              <a:buSzPts val="4436"/>
              <a:buChar char="●"/>
            </a:pPr>
            <a:r>
              <a:rPr lang="en-US" sz="4436" i="1"/>
              <a:t>function </a:t>
            </a:r>
            <a:r>
              <a:rPr lang="en-US" sz="4436"/>
              <a:t>keyword is similar to </a:t>
            </a:r>
            <a:r>
              <a:rPr lang="en-US" sz="4436" i="1"/>
              <a:t>def </a:t>
            </a:r>
            <a:r>
              <a:rPr lang="en-US" sz="4436"/>
              <a:t>in python.</a:t>
            </a:r>
            <a:endParaRPr sz="4436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36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31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192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Some Basics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234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2"/>
          <p:cNvSpPr/>
          <p:nvPr/>
        </p:nvSpPr>
        <p:spPr>
          <a:xfrm>
            <a:off x="1273800" y="962525"/>
            <a:ext cx="22383000" cy="113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i="1">
                <a:solidFill>
                  <a:srgbClr val="6D7187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// function and console.log()</a:t>
            </a:r>
            <a:endParaRPr sz="3200" i="1">
              <a:solidFill>
                <a:srgbClr val="6D7187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i="1">
                <a:solidFill>
                  <a:srgbClr val="66D9E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US" sz="32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3200">
                <a:solidFill>
                  <a:srgbClr val="A6E22E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en-US" sz="32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3200">
                <a:solidFill>
                  <a:srgbClr val="AE81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US" sz="32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3200">
                <a:solidFill>
                  <a:srgbClr val="AE81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US" sz="32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32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32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32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-US" sz="32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 a</a:t>
            </a:r>
            <a:r>
              <a:rPr lang="en-US" sz="3200">
                <a:solidFill>
                  <a:srgbClr val="F92672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32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b;</a:t>
            </a:r>
            <a:endParaRPr sz="32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32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BD37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US" sz="32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3200">
                <a:solidFill>
                  <a:srgbClr val="A6E22E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US" sz="32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3200">
                <a:solidFill>
                  <a:srgbClr val="A6E22E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en-US" sz="32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3200">
                <a:solidFill>
                  <a:srgbClr val="AE81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US" sz="32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3200">
                <a:solidFill>
                  <a:srgbClr val="AE81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en-US" sz="3200">
                <a:solidFill>
                  <a:srgbClr val="FFFFFF"/>
                </a:solidFill>
                <a:highlight>
                  <a:srgbClr val="192434"/>
                </a:highlight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3200">
              <a:solidFill>
                <a:srgbClr val="FFFFFF"/>
              </a:solidFill>
              <a:highlight>
                <a:srgbClr val="1924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i="1">
              <a:solidFill>
                <a:srgbClr val="6D7187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0" marR="0" lvl="0" indent="0" algn="l" rtl="0">
              <a:lnSpc>
                <a:spcPct val="178571"/>
              </a:lnSpc>
              <a:spcBef>
                <a:spcPts val="0"/>
              </a:spcBef>
              <a:spcAft>
                <a:spcPts val="0"/>
              </a:spcAft>
              <a:buClr>
                <a:srgbClr val="A3A3A3"/>
              </a:buClr>
              <a:buFont typeface="Roboto Mono"/>
              <a:buNone/>
            </a:pPr>
            <a:endParaRPr sz="5900" i="1">
              <a:solidFill>
                <a:srgbClr val="6D7187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pic>
        <p:nvPicPr>
          <p:cNvPr id="154" name="Google Shape;15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00" y="12321725"/>
            <a:ext cx="7473900" cy="106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3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192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Variables</a:t>
            </a:r>
            <a:endParaRPr/>
          </a:p>
        </p:txBody>
      </p:sp>
      <p:sp>
        <p:nvSpPr>
          <p:cNvPr id="160" name="Google Shape;160;p33"/>
          <p:cNvSpPr txBox="1">
            <a:spLocks noGrp="1"/>
          </p:cNvSpPr>
          <p:nvPr>
            <p:ph type="subTitle" idx="1"/>
          </p:nvPr>
        </p:nvSpPr>
        <p:spPr>
          <a:xfrm>
            <a:off x="2477575" y="4888700"/>
            <a:ext cx="170619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const, var, let. . .</a:t>
            </a:r>
            <a:endParaRPr/>
          </a:p>
        </p:txBody>
      </p:sp>
      <p:sp>
        <p:nvSpPr>
          <p:cNvPr id="161" name="Google Shape;161;p33"/>
          <p:cNvSpPr txBox="1">
            <a:spLocks noGrp="1"/>
          </p:cNvSpPr>
          <p:nvPr>
            <p:ph type="body" idx="2"/>
          </p:nvPr>
        </p:nvSpPr>
        <p:spPr>
          <a:xfrm>
            <a:off x="2477575" y="6102575"/>
            <a:ext cx="15843300" cy="38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const: Used to declare constant variables.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var: Available within the scope of function.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let: Available only within the block where it is declared.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234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4"/>
          <p:cNvSpPr/>
          <p:nvPr/>
        </p:nvSpPr>
        <p:spPr>
          <a:xfrm>
            <a:off x="1273800" y="962525"/>
            <a:ext cx="22383000" cy="113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i="1">
                <a:solidFill>
                  <a:srgbClr val="6D7187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// difference between var, let and const</a:t>
            </a:r>
            <a:endParaRPr sz="3700" i="1">
              <a:solidFill>
                <a:srgbClr val="6D7187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F92672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if</a:t>
            </a:r>
            <a:r>
              <a:rPr lang="en-US" sz="3700">
                <a:solidFill>
                  <a:srgbClr val="FFFF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(</a:t>
            </a:r>
            <a:r>
              <a:rPr lang="en-US" sz="3700">
                <a:solidFill>
                  <a:srgbClr val="AE81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true</a:t>
            </a:r>
            <a:r>
              <a:rPr lang="en-US" sz="3700">
                <a:solidFill>
                  <a:srgbClr val="FFFF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)</a:t>
            </a:r>
            <a:endParaRPr sz="3700">
              <a:solidFill>
                <a:srgbClr val="FFFFFF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FFFF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{</a:t>
            </a:r>
            <a:endParaRPr sz="3700">
              <a:solidFill>
                <a:srgbClr val="FFFFFF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FFFF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   </a:t>
            </a:r>
            <a:r>
              <a:rPr lang="en-US" sz="3700">
                <a:solidFill>
                  <a:srgbClr val="F92672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var</a:t>
            </a:r>
            <a:r>
              <a:rPr lang="en-US" sz="3700">
                <a:solidFill>
                  <a:srgbClr val="FFFF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 a</a:t>
            </a:r>
            <a:r>
              <a:rPr lang="en-US" sz="3700">
                <a:solidFill>
                  <a:srgbClr val="F92672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=</a:t>
            </a:r>
            <a:r>
              <a:rPr lang="en-US" sz="3700">
                <a:solidFill>
                  <a:srgbClr val="AE81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5</a:t>
            </a:r>
            <a:r>
              <a:rPr lang="en-US" sz="3700">
                <a:solidFill>
                  <a:srgbClr val="FFFF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;</a:t>
            </a:r>
            <a:endParaRPr sz="3700">
              <a:solidFill>
                <a:srgbClr val="FFFFFF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FFFF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   </a:t>
            </a:r>
            <a:r>
              <a:rPr lang="en-US" sz="3700">
                <a:solidFill>
                  <a:srgbClr val="F92672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let</a:t>
            </a:r>
            <a:r>
              <a:rPr lang="en-US" sz="3700">
                <a:solidFill>
                  <a:srgbClr val="FFFF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 b</a:t>
            </a:r>
            <a:r>
              <a:rPr lang="en-US" sz="3700">
                <a:solidFill>
                  <a:srgbClr val="F92672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=</a:t>
            </a:r>
            <a:r>
              <a:rPr lang="en-US" sz="3700">
                <a:solidFill>
                  <a:srgbClr val="AE81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6</a:t>
            </a:r>
            <a:r>
              <a:rPr lang="en-US" sz="3700">
                <a:solidFill>
                  <a:srgbClr val="FFFF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;</a:t>
            </a:r>
            <a:endParaRPr sz="3700">
              <a:solidFill>
                <a:srgbClr val="FFFFFF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FFFF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   </a:t>
            </a:r>
            <a:r>
              <a:rPr lang="en-US" sz="3700">
                <a:solidFill>
                  <a:srgbClr val="F92672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const</a:t>
            </a:r>
            <a:r>
              <a:rPr lang="en-US" sz="3700">
                <a:solidFill>
                  <a:srgbClr val="FFFF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 </a:t>
            </a:r>
            <a:r>
              <a:rPr lang="en-US" sz="3700">
                <a:solidFill>
                  <a:srgbClr val="66D9E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c</a:t>
            </a:r>
            <a:r>
              <a:rPr lang="en-US" sz="3700">
                <a:solidFill>
                  <a:srgbClr val="F92672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=</a:t>
            </a:r>
            <a:r>
              <a:rPr lang="en-US" sz="3700">
                <a:solidFill>
                  <a:srgbClr val="AE81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100</a:t>
            </a:r>
            <a:r>
              <a:rPr lang="en-US" sz="3700">
                <a:solidFill>
                  <a:srgbClr val="FFFF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;</a:t>
            </a:r>
            <a:endParaRPr sz="3700">
              <a:solidFill>
                <a:srgbClr val="FFFFFF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FFFF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   c</a:t>
            </a:r>
            <a:r>
              <a:rPr lang="en-US" sz="3700">
                <a:solidFill>
                  <a:srgbClr val="F92672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=</a:t>
            </a:r>
            <a:r>
              <a:rPr lang="en-US" sz="3700">
                <a:solidFill>
                  <a:srgbClr val="AE81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6</a:t>
            </a:r>
            <a:r>
              <a:rPr lang="en-US" sz="3700">
                <a:solidFill>
                  <a:srgbClr val="FFFF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; </a:t>
            </a:r>
            <a:r>
              <a:rPr lang="en-US" sz="3700" i="1">
                <a:solidFill>
                  <a:srgbClr val="6D7187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// TypeError: Assignment to constant variable.</a:t>
            </a:r>
            <a:endParaRPr sz="3700" i="1">
              <a:solidFill>
                <a:srgbClr val="6D7187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FFFF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}</a:t>
            </a:r>
            <a:endParaRPr sz="3700">
              <a:solidFill>
                <a:srgbClr val="FFFFFF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FFBD37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console</a:t>
            </a:r>
            <a:r>
              <a:rPr lang="en-US" sz="3700">
                <a:solidFill>
                  <a:srgbClr val="FFFF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.</a:t>
            </a:r>
            <a:r>
              <a:rPr lang="en-US" sz="3700">
                <a:solidFill>
                  <a:srgbClr val="A6E22E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log</a:t>
            </a:r>
            <a:r>
              <a:rPr lang="en-US" sz="3700">
                <a:solidFill>
                  <a:srgbClr val="FFFF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(a); </a:t>
            </a:r>
            <a:r>
              <a:rPr lang="en-US" sz="3700" i="1">
                <a:solidFill>
                  <a:srgbClr val="6D7187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// 5</a:t>
            </a:r>
            <a:endParaRPr sz="3700" i="1">
              <a:solidFill>
                <a:srgbClr val="6D7187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FFBD37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console</a:t>
            </a:r>
            <a:r>
              <a:rPr lang="en-US" sz="3700">
                <a:solidFill>
                  <a:srgbClr val="FFFF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.</a:t>
            </a:r>
            <a:r>
              <a:rPr lang="en-US" sz="3700">
                <a:solidFill>
                  <a:srgbClr val="A6E22E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log</a:t>
            </a:r>
            <a:r>
              <a:rPr lang="en-US" sz="3700">
                <a:solidFill>
                  <a:srgbClr val="FFFF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(b); </a:t>
            </a:r>
            <a:r>
              <a:rPr lang="en-US" sz="3700" i="1">
                <a:solidFill>
                  <a:srgbClr val="6D7187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// ReferenceError: b is not defined</a:t>
            </a:r>
            <a:endParaRPr sz="3700" i="1">
              <a:solidFill>
                <a:srgbClr val="6D7187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0" lvl="0" indent="0" algn="l" rtl="0">
              <a:lnSpc>
                <a:spcPct val="1326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FFBD37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console</a:t>
            </a:r>
            <a:r>
              <a:rPr lang="en-US" sz="3700">
                <a:solidFill>
                  <a:srgbClr val="FFFF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.</a:t>
            </a:r>
            <a:r>
              <a:rPr lang="en-US" sz="3700">
                <a:solidFill>
                  <a:srgbClr val="A6E22E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log</a:t>
            </a:r>
            <a:r>
              <a:rPr lang="en-US" sz="3700">
                <a:solidFill>
                  <a:srgbClr val="FFFFFF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(c); </a:t>
            </a:r>
            <a:r>
              <a:rPr lang="en-US" sz="3700" i="1">
                <a:solidFill>
                  <a:srgbClr val="6D7187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// ReferenceError: c is not</a:t>
            </a:r>
            <a:r>
              <a:rPr lang="en-US" sz="3700" i="1">
                <a:solidFill>
                  <a:srgbClr val="6D7187"/>
                </a:solidFill>
                <a:highlight>
                  <a:srgbClr val="192434"/>
                </a:highlight>
                <a:latin typeface="Roboto Mono Medium"/>
                <a:ea typeface="Roboto Mono Medium"/>
                <a:cs typeface="Roboto Mono Medium"/>
                <a:sym typeface="Roboto Mono Medium"/>
              </a:rPr>
              <a:t> defined</a:t>
            </a:r>
            <a:endParaRPr sz="3700" i="1">
              <a:solidFill>
                <a:srgbClr val="6D7187"/>
              </a:solidFill>
              <a:highlight>
                <a:srgbClr val="192434"/>
              </a:highlight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0" marR="0" lvl="0" indent="0" algn="l" rtl="0">
              <a:lnSpc>
                <a:spcPct val="178571"/>
              </a:lnSpc>
              <a:spcBef>
                <a:spcPts val="0"/>
              </a:spcBef>
              <a:spcAft>
                <a:spcPts val="0"/>
              </a:spcAft>
              <a:buClr>
                <a:srgbClr val="A3A3A3"/>
              </a:buClr>
              <a:buFont typeface="Roboto Mono"/>
              <a:buNone/>
            </a:pPr>
            <a:endParaRPr sz="5900" i="1">
              <a:solidFill>
                <a:srgbClr val="6D7187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pic>
        <p:nvPicPr>
          <p:cNvPr id="167" name="Google Shape;16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00" y="12321725"/>
            <a:ext cx="7473900" cy="106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404040"/>
      </a:dk1>
      <a:lt1>
        <a:srgbClr val="FFFFFF"/>
      </a:lt1>
      <a:dk2>
        <a:srgbClr val="676C72"/>
      </a:dk2>
      <a:lt2>
        <a:srgbClr val="F9F9F9"/>
      </a:lt2>
      <a:accent1>
        <a:srgbClr val="4285F4"/>
      </a:accent1>
      <a:accent2>
        <a:srgbClr val="FBBC04"/>
      </a:accent2>
      <a:accent3>
        <a:srgbClr val="E84435"/>
      </a:accent3>
      <a:accent4>
        <a:srgbClr val="0F9D58"/>
      </a:accent4>
      <a:accent5>
        <a:srgbClr val="FFCDD2"/>
      </a:accent5>
      <a:accent6>
        <a:srgbClr val="C8E6C9"/>
      </a:accent6>
      <a:hlink>
        <a:srgbClr val="BBDE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821</Words>
  <Application>Microsoft Office PowerPoint</Application>
  <PresentationFormat>Custom</PresentationFormat>
  <Paragraphs>160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Arial</vt:lpstr>
      <vt:lpstr>Courier New</vt:lpstr>
      <vt:lpstr>Open Sans</vt:lpstr>
      <vt:lpstr>Roboto Mono</vt:lpstr>
      <vt:lpstr>Google Sans</vt:lpstr>
      <vt:lpstr>Verdana</vt:lpstr>
      <vt:lpstr>Open Sans Light</vt:lpstr>
      <vt:lpstr>Roboto Mono Medium</vt:lpstr>
      <vt:lpstr>Helvetica Neue</vt:lpstr>
      <vt:lpstr>Simple Light</vt:lpstr>
      <vt:lpstr>Intro to JavaScript   </vt:lpstr>
      <vt:lpstr>Possibilities</vt:lpstr>
      <vt:lpstr>DEMO</vt:lpstr>
      <vt:lpstr>Goals of this session</vt:lpstr>
      <vt:lpstr>What is JavaScript</vt:lpstr>
      <vt:lpstr>Some Basics</vt:lpstr>
      <vt:lpstr>PowerPoint Presentation</vt:lpstr>
      <vt:lpstr>Variables</vt:lpstr>
      <vt:lpstr>PowerPoint Presentation</vt:lpstr>
      <vt:lpstr>Loops</vt:lpstr>
      <vt:lpstr>PowerPoint Presentation</vt:lpstr>
      <vt:lpstr>Conditional Statements</vt:lpstr>
      <vt:lpstr>PowerPoint Presentation</vt:lpstr>
      <vt:lpstr>PowerPoint Presentation</vt:lpstr>
      <vt:lpstr>Adding Javascript to web pages</vt:lpstr>
      <vt:lpstr>DOM</vt:lpstr>
      <vt:lpstr>Event Listener</vt:lpstr>
      <vt:lpstr>PowerPoint Presentation</vt:lpstr>
      <vt:lpstr>PowerPoint Presentation</vt:lpstr>
      <vt:lpstr>Thanks For Attending!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JavaScript   </dc:title>
  <cp:lastModifiedBy>hp hp</cp:lastModifiedBy>
  <cp:revision>1</cp:revision>
  <dcterms:modified xsi:type="dcterms:W3CDTF">2023-03-26T11:58:10Z</dcterms:modified>
</cp:coreProperties>
</file>